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FFCC"/>
    <a:srgbClr val="FFFF00"/>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66" d="100"/>
          <a:sy n="66" d="100"/>
        </p:scale>
        <p:origin x="-1422" y="2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613ADD8-4F62-4DD5-B438-E58EDD9C4F86}" type="datetimeFigureOut">
              <a:rPr lang="ar-IQ" smtClean="0"/>
              <a:t>02/04/1440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C7FBB96-8CE7-4154-9984-42C6FDFF4F5E}" type="slidenum">
              <a:rPr lang="ar-IQ" smtClean="0"/>
              <a:t>‹#›</a:t>
            </a:fld>
            <a:endParaRPr lang="ar-IQ"/>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13ADD8-4F62-4DD5-B438-E58EDD9C4F86}" type="datetimeFigureOut">
              <a:rPr lang="ar-IQ" smtClean="0"/>
              <a:t>02/04/1440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C7FBB96-8CE7-4154-9984-42C6FDFF4F5E}"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13ADD8-4F62-4DD5-B438-E58EDD9C4F86}" type="datetimeFigureOut">
              <a:rPr lang="ar-IQ" smtClean="0"/>
              <a:t>02/04/1440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C7FBB96-8CE7-4154-9984-42C6FDFF4F5E}"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13ADD8-4F62-4DD5-B438-E58EDD9C4F86}" type="datetimeFigureOut">
              <a:rPr lang="ar-IQ" smtClean="0"/>
              <a:t>02/04/1440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C7FBB96-8CE7-4154-9984-42C6FDFF4F5E}"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13ADD8-4F62-4DD5-B438-E58EDD9C4F86}" type="datetimeFigureOut">
              <a:rPr lang="ar-IQ" smtClean="0"/>
              <a:t>02/04/1440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C7FBB96-8CE7-4154-9984-42C6FDFF4F5E}" type="slidenum">
              <a:rPr lang="ar-IQ" smtClean="0"/>
              <a:t>‹#›</a:t>
            </a:fld>
            <a:endParaRPr lang="ar-IQ"/>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613ADD8-4F62-4DD5-B438-E58EDD9C4F86}" type="datetimeFigureOut">
              <a:rPr lang="ar-IQ" smtClean="0"/>
              <a:t>02/04/1440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C7FBB96-8CE7-4154-9984-42C6FDFF4F5E}"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613ADD8-4F62-4DD5-B438-E58EDD9C4F86}" type="datetimeFigureOut">
              <a:rPr lang="ar-IQ" smtClean="0"/>
              <a:t>02/04/1440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BC7FBB96-8CE7-4154-9984-42C6FDFF4F5E}" type="slidenum">
              <a:rPr lang="ar-IQ" smtClean="0"/>
              <a:t>‹#›</a:t>
            </a:fld>
            <a:endParaRPr lang="ar-IQ"/>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613ADD8-4F62-4DD5-B438-E58EDD9C4F86}" type="datetimeFigureOut">
              <a:rPr lang="ar-IQ" smtClean="0"/>
              <a:t>02/04/1440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BC7FBB96-8CE7-4154-9984-42C6FDFF4F5E}"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13ADD8-4F62-4DD5-B438-E58EDD9C4F86}" type="datetimeFigureOut">
              <a:rPr lang="ar-IQ" smtClean="0"/>
              <a:t>02/04/1440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BC7FBB96-8CE7-4154-9984-42C6FDFF4F5E}"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smtClean="0"/>
              <a:t>Click to edit Master title style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13ADD8-4F62-4DD5-B438-E58EDD9C4F86}" type="datetimeFigureOut">
              <a:rPr lang="ar-IQ" smtClean="0"/>
              <a:t>02/04/1440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C7FBB96-8CE7-4154-9984-42C6FDFF4F5E}" type="slidenum">
              <a:rPr lang="ar-IQ" smtClean="0"/>
              <a:t>‹#›</a:t>
            </a:fld>
            <a:endParaRPr lang="ar-IQ"/>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smtClean="0"/>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13ADD8-4F62-4DD5-B438-E58EDD9C4F86}" type="datetimeFigureOut">
              <a:rPr lang="ar-IQ" smtClean="0"/>
              <a:t>02/04/1440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C7FBB96-8CE7-4154-9984-42C6FDFF4F5E}"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A613ADD8-4F62-4DD5-B438-E58EDD9C4F86}" type="datetimeFigureOut">
              <a:rPr lang="ar-IQ" smtClean="0"/>
              <a:t>02/04/1440</a:t>
            </a:fld>
            <a:endParaRPr lang="ar-IQ"/>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ar-IQ"/>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C7FBB96-8CE7-4154-9984-42C6FDFF4F5E}" type="slidenum">
              <a:rPr lang="ar-IQ" smtClean="0"/>
              <a:t>‹#›</a:t>
            </a:fld>
            <a:endParaRPr lang="ar-IQ"/>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54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r" defTabSz="914400" rtl="1"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r" defTabSz="914400" rtl="1"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r" defTabSz="914400" rtl="1"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r" defTabSz="914400" rtl="1"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r" defTabSz="914400" rtl="1"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r" defTabSz="914400" rtl="1"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r" defTabSz="914400" rtl="1"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r" defTabSz="914400" rtl="1"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512" y="260648"/>
            <a:ext cx="8712968" cy="5826210"/>
          </a:xfrm>
          <a:prstGeom prst="rect">
            <a:avLst/>
          </a:prstGeom>
          <a:solidFill>
            <a:srgbClr val="00FFCC">
              <a:alpha val="98039"/>
            </a:srgbClr>
          </a:solidFill>
        </p:spPr>
        <p:txBody>
          <a:bodyPr wrap="square">
            <a:spAutoFit/>
          </a:bodyPr>
          <a:lstStyle/>
          <a:p>
            <a:pPr marL="342900" lvl="0" indent="-342900">
              <a:lnSpc>
                <a:spcPct val="115000"/>
              </a:lnSpc>
              <a:buFont typeface="Wingdings"/>
              <a:buChar char=""/>
            </a:pPr>
            <a:r>
              <a:rPr lang="ar-SA" sz="3600" b="1" dirty="0">
                <a:solidFill>
                  <a:srgbClr val="0000FF"/>
                </a:solidFill>
                <a:ea typeface="Times New Roman"/>
                <a:cs typeface="Simplified Arabic"/>
              </a:rPr>
              <a:t>الطبطبة :</a:t>
            </a:r>
            <a:endParaRPr lang="en-US" sz="3600" dirty="0">
              <a:solidFill>
                <a:srgbClr val="0000FF"/>
              </a:solidFill>
              <a:ea typeface="Calibri"/>
              <a:cs typeface="Arial"/>
            </a:endParaRPr>
          </a:p>
          <a:p>
            <a:pPr algn="just">
              <a:lnSpc>
                <a:spcPct val="115000"/>
              </a:lnSpc>
            </a:pPr>
            <a:r>
              <a:rPr lang="ar-SA" sz="2400" dirty="0">
                <a:ea typeface="Times New Roman"/>
                <a:cs typeface="Simplified Arabic"/>
              </a:rPr>
              <a:t>هي دفع الكرة إلى الأرض بأحدى اليدين وبأتجاه معين وارتدادها من الأرض لأحدى اليدين أيضاً.</a:t>
            </a:r>
            <a:endParaRPr lang="en-US" sz="2400" dirty="0">
              <a:ea typeface="Calibri"/>
              <a:cs typeface="Arial"/>
            </a:endParaRPr>
          </a:p>
          <a:p>
            <a:pPr algn="just">
              <a:lnSpc>
                <a:spcPct val="115000"/>
              </a:lnSpc>
            </a:pPr>
            <a:r>
              <a:rPr lang="ar-SA" sz="2400" dirty="0">
                <a:ea typeface="Times New Roman"/>
                <a:cs typeface="Simplified Arabic"/>
              </a:rPr>
              <a:t>وهي كذلك دفع الكرة بالرسغ والأصابع إلى الأرض واستقبالها لدفعها مرة أخرى بحيث تكون حركة الكرة متوافقة بين الذراع والرسغ والأصابع والرجلين والعينين والكرة، ويجب أن تتناسب قوة الدفع مع الإرتفاع الذي يرغب اللاعب في أن تصل الكرة إليه عند ارتدادها من الأرض حيث تتوقف سرعة حركة اللاعب بالكرة على مقدار زاوية الارتداد وعلى مقدار ارتفاع الكرة عن الأرض ودقة عملية الدفع.  </a:t>
            </a:r>
            <a:endParaRPr lang="en-US" sz="2400" dirty="0">
              <a:ea typeface="Calibri"/>
              <a:cs typeface="Arial"/>
            </a:endParaRPr>
          </a:p>
          <a:p>
            <a:pPr algn="justLow">
              <a:lnSpc>
                <a:spcPct val="115000"/>
              </a:lnSpc>
            </a:pPr>
            <a:r>
              <a:rPr lang="ar-SA" sz="2400" dirty="0">
                <a:ea typeface="Times New Roman"/>
                <a:cs typeface="Simplified Arabic"/>
              </a:rPr>
              <a:t>وتعد الطبطبة من المهارات الاساسية المهمة التي تحتاج إلى توافق عضلي عصبي بين مفاصل وعضلات الجسم ( الاصابع ، الرسغ ، المرفقين ، الجذع ، العينين ) وتُعد السبيل الوحيد للتقدم بالكرة عندما لايكون هناك زميل تناول إليه أو لامجال لأستخدام المناولة، لأن قانون اللعبة لايسمح المشي بالكرة لذلك وجب على لاعب كرة السلة اتقان هذه المهارة الهجومية. </a:t>
            </a:r>
            <a:endParaRPr lang="en-US" sz="2400" dirty="0">
              <a:ea typeface="Calibri"/>
              <a:cs typeface="Arial"/>
            </a:endParaRPr>
          </a:p>
        </p:txBody>
      </p:sp>
    </p:spTree>
    <p:extLst>
      <p:ext uri="{BB962C8B-B14F-4D97-AF65-F5344CB8AC3E}">
        <p14:creationId xmlns:p14="http://schemas.microsoft.com/office/powerpoint/2010/main" val="7691827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476672"/>
            <a:ext cx="8496944" cy="5168338"/>
          </a:xfrm>
          <a:prstGeom prst="rect">
            <a:avLst/>
          </a:prstGeom>
        </p:spPr>
        <p:txBody>
          <a:bodyPr wrap="square">
            <a:spAutoFit/>
          </a:bodyPr>
          <a:lstStyle/>
          <a:p>
            <a:pPr>
              <a:lnSpc>
                <a:spcPct val="115000"/>
              </a:lnSpc>
            </a:pPr>
            <a:r>
              <a:rPr lang="ar-SA" sz="3600" b="1" dirty="0">
                <a:solidFill>
                  <a:srgbClr val="0000FF"/>
                </a:solidFill>
                <a:ea typeface="Times New Roman"/>
                <a:cs typeface="Simplified Arabic"/>
              </a:rPr>
              <a:t>أهداف الطبطبة :</a:t>
            </a:r>
            <a:endParaRPr lang="en-US" sz="3600" b="1" dirty="0">
              <a:solidFill>
                <a:srgbClr val="0000FF"/>
              </a:solidFill>
              <a:ea typeface="Times New Roman"/>
              <a:cs typeface="Simplified Arabic"/>
            </a:endParaRPr>
          </a:p>
          <a:p>
            <a:pPr lvl="0">
              <a:lnSpc>
                <a:spcPct val="115000"/>
              </a:lnSpc>
            </a:pPr>
            <a:r>
              <a:rPr lang="en-US" sz="3600" b="1" dirty="0" smtClean="0">
                <a:effectLst/>
                <a:latin typeface="Calibri"/>
                <a:ea typeface="Times New Roman"/>
                <a:cs typeface="Simplified Arabic"/>
              </a:rPr>
              <a:t> </a:t>
            </a:r>
            <a:r>
              <a:rPr lang="en-US" sz="3600" b="1" dirty="0">
                <a:solidFill>
                  <a:srgbClr val="0000FF"/>
                </a:solidFill>
                <a:ea typeface="Times New Roman"/>
                <a:cs typeface="Simplified Arabic"/>
              </a:rPr>
              <a:t>-1</a:t>
            </a:r>
            <a:r>
              <a:rPr lang="ar-SA" sz="3600" b="1" dirty="0" smtClean="0">
                <a:effectLst/>
                <a:latin typeface="Calibri"/>
                <a:ea typeface="Times New Roman"/>
                <a:cs typeface="Simplified Arabic"/>
              </a:rPr>
              <a:t>التقدم بالكرة اذا كان التمرير غير متاح.</a:t>
            </a:r>
            <a:endParaRPr lang="en-US" sz="3600" b="1" dirty="0" smtClean="0">
              <a:effectLst/>
              <a:latin typeface="Calibri"/>
              <a:ea typeface="Calibri"/>
              <a:cs typeface="Arial"/>
            </a:endParaRPr>
          </a:p>
          <a:p>
            <a:pPr lvl="0">
              <a:lnSpc>
                <a:spcPct val="115000"/>
              </a:lnSpc>
            </a:pPr>
            <a:r>
              <a:rPr lang="en-US" sz="3600" b="1" dirty="0" smtClean="0">
                <a:effectLst/>
                <a:latin typeface="Calibri"/>
                <a:ea typeface="Times New Roman"/>
                <a:cs typeface="Simplified Arabic"/>
              </a:rPr>
              <a:t> </a:t>
            </a:r>
            <a:r>
              <a:rPr lang="en-US" sz="3600" b="1" dirty="0">
                <a:solidFill>
                  <a:srgbClr val="0000FF"/>
                </a:solidFill>
                <a:ea typeface="Times New Roman"/>
                <a:cs typeface="Simplified Arabic"/>
              </a:rPr>
              <a:t>-2</a:t>
            </a:r>
            <a:r>
              <a:rPr lang="ar-SA" sz="3600" b="1" dirty="0" smtClean="0">
                <a:effectLst/>
                <a:latin typeface="Calibri"/>
                <a:ea typeface="Times New Roman"/>
                <a:cs typeface="Simplified Arabic"/>
              </a:rPr>
              <a:t>خلق فرصة للتمرير أو للتصويب.</a:t>
            </a:r>
            <a:endParaRPr lang="en-US" sz="3600" b="1" dirty="0" smtClean="0">
              <a:effectLst/>
              <a:latin typeface="Calibri"/>
              <a:ea typeface="Calibri"/>
              <a:cs typeface="Arial"/>
            </a:endParaRPr>
          </a:p>
          <a:p>
            <a:pPr lvl="0">
              <a:lnSpc>
                <a:spcPct val="115000"/>
              </a:lnSpc>
            </a:pPr>
            <a:r>
              <a:rPr lang="en-US" sz="3600" b="1" dirty="0" smtClean="0">
                <a:effectLst/>
                <a:latin typeface="Calibri"/>
                <a:ea typeface="Times New Roman"/>
                <a:cs typeface="Simplified Arabic"/>
              </a:rPr>
              <a:t> </a:t>
            </a:r>
            <a:r>
              <a:rPr lang="en-US" sz="3600" b="1" dirty="0">
                <a:solidFill>
                  <a:srgbClr val="0000FF"/>
                </a:solidFill>
                <a:ea typeface="Times New Roman"/>
                <a:cs typeface="Simplified Arabic"/>
              </a:rPr>
              <a:t>-3</a:t>
            </a:r>
            <a:r>
              <a:rPr lang="ar-SA" sz="3600" b="1" dirty="0" smtClean="0">
                <a:effectLst/>
                <a:latin typeface="Calibri"/>
                <a:ea typeface="Times New Roman"/>
                <a:cs typeface="Simplified Arabic"/>
              </a:rPr>
              <a:t>عمل تحرك هجومي معين نحو السلة.</a:t>
            </a:r>
            <a:endParaRPr lang="en-US" sz="3600" b="1" dirty="0" smtClean="0">
              <a:effectLst/>
              <a:latin typeface="Calibri"/>
              <a:ea typeface="Calibri"/>
              <a:cs typeface="Arial"/>
            </a:endParaRPr>
          </a:p>
          <a:p>
            <a:pPr lvl="0">
              <a:lnSpc>
                <a:spcPct val="115000"/>
              </a:lnSpc>
            </a:pPr>
            <a:r>
              <a:rPr lang="en-US" sz="3600" b="1" dirty="0" smtClean="0">
                <a:effectLst/>
                <a:latin typeface="Calibri"/>
                <a:ea typeface="Times New Roman"/>
                <a:cs typeface="Simplified Arabic"/>
              </a:rPr>
              <a:t> </a:t>
            </a:r>
            <a:r>
              <a:rPr lang="en-US" sz="3600" b="1" dirty="0">
                <a:solidFill>
                  <a:srgbClr val="0000FF"/>
                </a:solidFill>
                <a:ea typeface="Times New Roman"/>
                <a:cs typeface="Simplified Arabic"/>
              </a:rPr>
              <a:t>-4</a:t>
            </a:r>
            <a:r>
              <a:rPr lang="ar-SA" sz="3600" b="1" dirty="0" smtClean="0">
                <a:effectLst/>
                <a:latin typeface="Calibri"/>
                <a:ea typeface="Times New Roman"/>
                <a:cs typeface="Simplified Arabic"/>
              </a:rPr>
              <a:t>للتحرك بعيداً عن الضغط الدفاعي.</a:t>
            </a:r>
            <a:endParaRPr lang="en-US" sz="3600" b="1" dirty="0" smtClean="0">
              <a:effectLst/>
              <a:latin typeface="Calibri"/>
              <a:ea typeface="Calibri"/>
              <a:cs typeface="Arial"/>
            </a:endParaRPr>
          </a:p>
          <a:p>
            <a:pPr marL="363538" lvl="0" indent="-363538">
              <a:lnSpc>
                <a:spcPct val="115000"/>
              </a:lnSpc>
              <a:tabLst>
                <a:tab pos="363538" algn="l"/>
              </a:tabLst>
            </a:pPr>
            <a:r>
              <a:rPr lang="en-US" sz="3600" b="1" dirty="0" smtClean="0">
                <a:effectLst/>
                <a:latin typeface="Calibri"/>
                <a:ea typeface="Times New Roman"/>
                <a:cs typeface="Simplified Arabic"/>
              </a:rPr>
              <a:t> </a:t>
            </a:r>
            <a:r>
              <a:rPr lang="en-US" sz="3600" b="1" dirty="0">
                <a:solidFill>
                  <a:srgbClr val="0000FF"/>
                </a:solidFill>
                <a:ea typeface="Times New Roman"/>
                <a:cs typeface="Simplified Arabic"/>
              </a:rPr>
              <a:t>-5</a:t>
            </a:r>
            <a:r>
              <a:rPr lang="ar-SA" sz="3600" b="1" dirty="0" smtClean="0">
                <a:effectLst/>
                <a:latin typeface="Calibri"/>
                <a:ea typeface="Times New Roman"/>
                <a:cs typeface="Simplified Arabic"/>
              </a:rPr>
              <a:t>استغلال الوقت في حال فوز الفريق خاصةً في الثواني الأخيرة.</a:t>
            </a:r>
            <a:endParaRPr lang="en-US" sz="3600" b="1" dirty="0" smtClean="0">
              <a:effectLst/>
              <a:latin typeface="Calibri"/>
              <a:ea typeface="Calibri"/>
              <a:cs typeface="Arial"/>
            </a:endParaRPr>
          </a:p>
          <a:p>
            <a:pPr lvl="0">
              <a:lnSpc>
                <a:spcPct val="115000"/>
              </a:lnSpc>
            </a:pPr>
            <a:r>
              <a:rPr lang="en-US" sz="3600" b="1" dirty="0" smtClean="0">
                <a:effectLst/>
                <a:latin typeface="Calibri"/>
                <a:ea typeface="Times New Roman"/>
                <a:cs typeface="Simplified Arabic"/>
              </a:rPr>
              <a:t> </a:t>
            </a:r>
            <a:r>
              <a:rPr lang="en-US" sz="3600" b="1" dirty="0">
                <a:solidFill>
                  <a:srgbClr val="0000FF"/>
                </a:solidFill>
                <a:ea typeface="Times New Roman"/>
                <a:cs typeface="Simplified Arabic"/>
              </a:rPr>
              <a:t>-6</a:t>
            </a:r>
            <a:r>
              <a:rPr lang="ar-SA" sz="3600" b="1" dirty="0" smtClean="0">
                <a:effectLst/>
                <a:latin typeface="Calibri"/>
                <a:ea typeface="Times New Roman"/>
                <a:cs typeface="Simplified Arabic"/>
              </a:rPr>
              <a:t>إختراق دفاع المنافس.</a:t>
            </a:r>
            <a:endParaRPr lang="en-US" sz="3600" b="1" dirty="0">
              <a:effectLst/>
              <a:latin typeface="Calibri"/>
              <a:ea typeface="Calibri"/>
              <a:cs typeface="Arial"/>
            </a:endParaRPr>
          </a:p>
        </p:txBody>
      </p:sp>
    </p:spTree>
    <p:extLst>
      <p:ext uri="{BB962C8B-B14F-4D97-AF65-F5344CB8AC3E}">
        <p14:creationId xmlns:p14="http://schemas.microsoft.com/office/powerpoint/2010/main" val="23968136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476672"/>
            <a:ext cx="8712968" cy="5826210"/>
          </a:xfrm>
          <a:prstGeom prst="rect">
            <a:avLst/>
          </a:prstGeom>
        </p:spPr>
        <p:txBody>
          <a:bodyPr wrap="square">
            <a:spAutoFit/>
          </a:bodyPr>
          <a:lstStyle/>
          <a:p>
            <a:pPr>
              <a:lnSpc>
                <a:spcPct val="115000"/>
              </a:lnSpc>
            </a:pPr>
            <a:r>
              <a:rPr lang="ar-SA" sz="3600" b="1" dirty="0">
                <a:solidFill>
                  <a:srgbClr val="0000FF"/>
                </a:solidFill>
                <a:ea typeface="Times New Roman"/>
                <a:cs typeface="Simplified Arabic"/>
              </a:rPr>
              <a:t>ما</a:t>
            </a:r>
            <a:r>
              <a:rPr lang="ar-SA" sz="2800" b="1" dirty="0" smtClean="0">
                <a:effectLst/>
                <a:latin typeface="Calibri"/>
                <a:ea typeface="Times New Roman"/>
                <a:cs typeface="Simplified Arabic"/>
              </a:rPr>
              <a:t> </a:t>
            </a:r>
            <a:r>
              <a:rPr lang="ar-SA" sz="3600" b="1" dirty="0">
                <a:solidFill>
                  <a:srgbClr val="0000FF"/>
                </a:solidFill>
                <a:ea typeface="Times New Roman"/>
                <a:cs typeface="Simplified Arabic"/>
              </a:rPr>
              <a:t>يجب اتباعه عند أداء الطبطبة:</a:t>
            </a:r>
            <a:endParaRPr lang="en-US" sz="3600" b="1" dirty="0">
              <a:solidFill>
                <a:srgbClr val="0000FF"/>
              </a:solidFill>
              <a:ea typeface="Times New Roman"/>
              <a:cs typeface="Simplified Arabic"/>
            </a:endParaRPr>
          </a:p>
          <a:p>
            <a:pPr lvl="0" algn="just">
              <a:lnSpc>
                <a:spcPct val="115000"/>
              </a:lnSpc>
            </a:pPr>
            <a:r>
              <a:rPr lang="en-US" sz="2800" dirty="0" smtClean="0">
                <a:effectLst/>
                <a:latin typeface="Calibri"/>
                <a:ea typeface="Times New Roman"/>
                <a:cs typeface="Simplified Arabic"/>
              </a:rPr>
              <a:t> </a:t>
            </a:r>
            <a:r>
              <a:rPr lang="en-US" sz="3600" b="1" dirty="0">
                <a:solidFill>
                  <a:srgbClr val="0000FF"/>
                </a:solidFill>
                <a:ea typeface="Times New Roman"/>
                <a:cs typeface="Simplified Arabic"/>
              </a:rPr>
              <a:t>-1</a:t>
            </a:r>
            <a:r>
              <a:rPr lang="ar-SA" sz="2800" dirty="0" smtClean="0">
                <a:effectLst/>
                <a:latin typeface="Calibri"/>
                <a:ea typeface="Times New Roman"/>
                <a:cs typeface="Simplified Arabic"/>
              </a:rPr>
              <a:t>توزع الأصابع على الكرة بحيث تنتشر على أكبر مساحة ممكنة منها.</a:t>
            </a:r>
            <a:endParaRPr lang="en-US" sz="2800" dirty="0" smtClean="0">
              <a:effectLst/>
              <a:latin typeface="Calibri"/>
              <a:ea typeface="Calibri"/>
              <a:cs typeface="Arial"/>
            </a:endParaRPr>
          </a:p>
          <a:p>
            <a:pPr lvl="0" algn="just">
              <a:lnSpc>
                <a:spcPct val="115000"/>
              </a:lnSpc>
            </a:pPr>
            <a:r>
              <a:rPr lang="en-US" sz="2800" dirty="0" smtClean="0">
                <a:effectLst/>
                <a:latin typeface="Calibri"/>
                <a:ea typeface="Times New Roman"/>
                <a:cs typeface="Simplified Arabic"/>
              </a:rPr>
              <a:t> </a:t>
            </a:r>
            <a:r>
              <a:rPr lang="en-US" sz="3600" b="1" dirty="0">
                <a:solidFill>
                  <a:srgbClr val="0000FF"/>
                </a:solidFill>
                <a:ea typeface="Times New Roman"/>
                <a:cs typeface="Simplified Arabic"/>
              </a:rPr>
              <a:t>-2</a:t>
            </a:r>
            <a:r>
              <a:rPr lang="ar-SA" sz="2800" dirty="0" smtClean="0">
                <a:effectLst/>
                <a:latin typeface="Calibri"/>
                <a:ea typeface="Times New Roman"/>
                <a:cs typeface="Simplified Arabic"/>
              </a:rPr>
              <a:t>دفع الكرة دفعاً ولا تضرب ضرباً.</a:t>
            </a:r>
            <a:endParaRPr lang="en-US" sz="2800" dirty="0" smtClean="0">
              <a:effectLst/>
              <a:latin typeface="Calibri"/>
              <a:ea typeface="Calibri"/>
              <a:cs typeface="Arial"/>
            </a:endParaRPr>
          </a:p>
          <a:p>
            <a:pPr lvl="0" algn="just">
              <a:lnSpc>
                <a:spcPct val="115000"/>
              </a:lnSpc>
            </a:pPr>
            <a:r>
              <a:rPr lang="en-US" sz="2800" dirty="0" smtClean="0">
                <a:effectLst/>
                <a:latin typeface="Calibri"/>
                <a:ea typeface="Times New Roman"/>
                <a:cs typeface="Simplified Arabic"/>
              </a:rPr>
              <a:t> </a:t>
            </a:r>
            <a:r>
              <a:rPr lang="en-US" sz="3600" b="1" dirty="0">
                <a:solidFill>
                  <a:srgbClr val="0000FF"/>
                </a:solidFill>
                <a:ea typeface="Times New Roman"/>
                <a:cs typeface="Simplified Arabic"/>
              </a:rPr>
              <a:t>-3</a:t>
            </a:r>
            <a:r>
              <a:rPr lang="ar-SA" sz="2800" dirty="0" smtClean="0">
                <a:effectLst/>
                <a:latin typeface="Calibri"/>
                <a:ea typeface="Times New Roman"/>
                <a:cs typeface="Simplified Arabic"/>
              </a:rPr>
              <a:t>انثناء قليل في الركبتين.</a:t>
            </a:r>
            <a:endParaRPr lang="en-US" sz="2800" dirty="0" smtClean="0">
              <a:effectLst/>
              <a:latin typeface="Calibri"/>
              <a:ea typeface="Calibri"/>
              <a:cs typeface="Arial"/>
            </a:endParaRPr>
          </a:p>
          <a:p>
            <a:pPr lvl="0" algn="just">
              <a:lnSpc>
                <a:spcPct val="115000"/>
              </a:lnSpc>
            </a:pPr>
            <a:r>
              <a:rPr lang="en-US" sz="2800" dirty="0" smtClean="0">
                <a:effectLst/>
                <a:latin typeface="Calibri"/>
                <a:ea typeface="Times New Roman"/>
                <a:cs typeface="Simplified Arabic"/>
              </a:rPr>
              <a:t> </a:t>
            </a:r>
            <a:r>
              <a:rPr lang="en-US" sz="3600" b="1" dirty="0">
                <a:solidFill>
                  <a:srgbClr val="0000FF"/>
                </a:solidFill>
                <a:ea typeface="Times New Roman"/>
                <a:cs typeface="Simplified Arabic"/>
              </a:rPr>
              <a:t>-4</a:t>
            </a:r>
            <a:r>
              <a:rPr lang="ar-SA" sz="2800" dirty="0" smtClean="0">
                <a:effectLst/>
                <a:latin typeface="Calibri"/>
                <a:ea typeface="Times New Roman"/>
                <a:cs typeface="Simplified Arabic"/>
              </a:rPr>
              <a:t>الرأس عاليا والنظر الى الملعب.</a:t>
            </a:r>
            <a:endParaRPr lang="en-US" sz="2800" dirty="0" smtClean="0">
              <a:effectLst/>
              <a:latin typeface="Calibri"/>
              <a:ea typeface="Calibri"/>
              <a:cs typeface="Arial"/>
            </a:endParaRPr>
          </a:p>
          <a:p>
            <a:pPr lvl="0" algn="just">
              <a:lnSpc>
                <a:spcPct val="115000"/>
              </a:lnSpc>
            </a:pPr>
            <a:r>
              <a:rPr lang="en-US" sz="2800" dirty="0" smtClean="0">
                <a:effectLst/>
                <a:latin typeface="Calibri"/>
                <a:ea typeface="Times New Roman"/>
                <a:cs typeface="Simplified Arabic"/>
              </a:rPr>
              <a:t> </a:t>
            </a:r>
            <a:r>
              <a:rPr lang="en-US" sz="3600" b="1" dirty="0">
                <a:solidFill>
                  <a:srgbClr val="0000FF"/>
                </a:solidFill>
                <a:ea typeface="Times New Roman"/>
                <a:cs typeface="Simplified Arabic"/>
              </a:rPr>
              <a:t>-5</a:t>
            </a:r>
            <a:r>
              <a:rPr lang="ar-SA" sz="2800" dirty="0" smtClean="0">
                <a:effectLst/>
                <a:latin typeface="Calibri"/>
                <a:ea typeface="Times New Roman"/>
                <a:cs typeface="Simplified Arabic"/>
              </a:rPr>
              <a:t>حماية الكرة بجسم اللاعب وبالذراع الأخرى.</a:t>
            </a:r>
            <a:endParaRPr lang="en-US" sz="2800" dirty="0" smtClean="0">
              <a:effectLst/>
              <a:latin typeface="Calibri"/>
              <a:ea typeface="Calibri"/>
              <a:cs typeface="Arial"/>
            </a:endParaRPr>
          </a:p>
          <a:p>
            <a:pPr lvl="0" algn="just">
              <a:lnSpc>
                <a:spcPct val="115000"/>
              </a:lnSpc>
            </a:pPr>
            <a:r>
              <a:rPr lang="en-GB" sz="2800" dirty="0" smtClean="0">
                <a:effectLst/>
                <a:latin typeface="Calibri"/>
                <a:ea typeface="Times New Roman"/>
                <a:cs typeface="Simplified Arabic"/>
              </a:rPr>
              <a:t> </a:t>
            </a:r>
            <a:r>
              <a:rPr lang="en-GB" sz="3600" b="1" dirty="0">
                <a:solidFill>
                  <a:srgbClr val="0000FF"/>
                </a:solidFill>
                <a:ea typeface="Times New Roman"/>
                <a:cs typeface="Simplified Arabic"/>
              </a:rPr>
              <a:t>-6</a:t>
            </a:r>
            <a:r>
              <a:rPr lang="ar-SA" sz="2800" dirty="0" smtClean="0">
                <a:effectLst/>
                <a:latin typeface="Calibri"/>
                <a:ea typeface="Times New Roman"/>
                <a:cs typeface="Simplified Arabic"/>
              </a:rPr>
              <a:t>الطبطبة باليد البعيدة عن المدافع ويكون جسم المهاجم بين الكرة والمدافع.</a:t>
            </a:r>
            <a:endParaRPr lang="en-US" sz="2800" dirty="0" smtClean="0">
              <a:effectLst/>
              <a:latin typeface="Calibri"/>
              <a:ea typeface="Calibri"/>
              <a:cs typeface="Arial"/>
            </a:endParaRPr>
          </a:p>
          <a:p>
            <a:pPr lvl="0" algn="just">
              <a:lnSpc>
                <a:spcPct val="115000"/>
              </a:lnSpc>
            </a:pPr>
            <a:r>
              <a:rPr lang="en-US" sz="2800" dirty="0" smtClean="0">
                <a:effectLst/>
                <a:latin typeface="Calibri"/>
                <a:ea typeface="Times New Roman"/>
                <a:cs typeface="Simplified Arabic"/>
              </a:rPr>
              <a:t> </a:t>
            </a:r>
            <a:r>
              <a:rPr lang="en-US" sz="3600" b="1" dirty="0">
                <a:solidFill>
                  <a:srgbClr val="0000FF"/>
                </a:solidFill>
                <a:ea typeface="Times New Roman"/>
                <a:cs typeface="Simplified Arabic"/>
              </a:rPr>
              <a:t>-7</a:t>
            </a:r>
            <a:r>
              <a:rPr lang="ar-SA" sz="2800" dirty="0" smtClean="0">
                <a:effectLst/>
                <a:latin typeface="Calibri"/>
                <a:ea typeface="Times New Roman"/>
                <a:cs typeface="Simplified Arabic"/>
              </a:rPr>
              <a:t>كلما اقترب المدافع كلما انخفضت الطبطبة لزيادة السيطرة على الكرة.</a:t>
            </a:r>
            <a:endParaRPr lang="en-US" sz="2800" dirty="0" smtClean="0">
              <a:effectLst/>
              <a:latin typeface="Calibri"/>
              <a:ea typeface="Calibri"/>
              <a:cs typeface="Arial"/>
            </a:endParaRPr>
          </a:p>
          <a:p>
            <a:pPr lvl="0" algn="just">
              <a:lnSpc>
                <a:spcPct val="115000"/>
              </a:lnSpc>
            </a:pPr>
            <a:r>
              <a:rPr lang="en-US" sz="2800" dirty="0" smtClean="0">
                <a:effectLst/>
                <a:latin typeface="Calibri"/>
                <a:ea typeface="Times New Roman"/>
                <a:cs typeface="Simplified Arabic"/>
              </a:rPr>
              <a:t> </a:t>
            </a:r>
            <a:r>
              <a:rPr lang="en-US" sz="3600" b="1" dirty="0">
                <a:solidFill>
                  <a:srgbClr val="0000FF"/>
                </a:solidFill>
                <a:ea typeface="Times New Roman"/>
                <a:cs typeface="Simplified Arabic"/>
              </a:rPr>
              <a:t>-8</a:t>
            </a:r>
            <a:r>
              <a:rPr lang="ar-SA" sz="2800" dirty="0" smtClean="0">
                <a:effectLst/>
                <a:latin typeface="Calibri"/>
                <a:ea typeface="Times New Roman"/>
                <a:cs typeface="Simplified Arabic"/>
              </a:rPr>
              <a:t>اختيار الوقت المناسب والمكان المناسب لأداء الطبطبة.</a:t>
            </a:r>
            <a:endParaRPr lang="en-US" sz="2800" dirty="0">
              <a:effectLst/>
              <a:latin typeface="Calibri"/>
              <a:ea typeface="Calibri"/>
              <a:cs typeface="Arial"/>
            </a:endParaRPr>
          </a:p>
        </p:txBody>
      </p:sp>
    </p:spTree>
    <p:extLst>
      <p:ext uri="{BB962C8B-B14F-4D97-AF65-F5344CB8AC3E}">
        <p14:creationId xmlns:p14="http://schemas.microsoft.com/office/powerpoint/2010/main" val="42560258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548680"/>
            <a:ext cx="8640960" cy="5168338"/>
          </a:xfrm>
          <a:prstGeom prst="rect">
            <a:avLst/>
          </a:prstGeom>
        </p:spPr>
        <p:txBody>
          <a:bodyPr wrap="square">
            <a:spAutoFit/>
          </a:bodyPr>
          <a:lstStyle/>
          <a:p>
            <a:pPr>
              <a:lnSpc>
                <a:spcPct val="115000"/>
              </a:lnSpc>
            </a:pPr>
            <a:r>
              <a:rPr lang="ar-SA" sz="3600" b="1" dirty="0">
                <a:solidFill>
                  <a:srgbClr val="0000FF"/>
                </a:solidFill>
                <a:ea typeface="Times New Roman"/>
                <a:cs typeface="Simplified Arabic"/>
              </a:rPr>
              <a:t>أنواع الطبطبة:</a:t>
            </a:r>
            <a:endParaRPr lang="en-US" sz="3600" b="1" dirty="0">
              <a:solidFill>
                <a:srgbClr val="0000FF"/>
              </a:solidFill>
              <a:ea typeface="Times New Roman"/>
              <a:cs typeface="Simplified Arabic"/>
            </a:endParaRPr>
          </a:p>
          <a:p>
            <a:pPr>
              <a:lnSpc>
                <a:spcPct val="115000"/>
              </a:lnSpc>
            </a:pPr>
            <a:r>
              <a:rPr lang="ar-SA" sz="3600" b="1" dirty="0">
                <a:solidFill>
                  <a:srgbClr val="0000FF"/>
                </a:solidFill>
                <a:ea typeface="Times New Roman"/>
                <a:cs typeface="Simplified Arabic"/>
              </a:rPr>
              <a:t>هناك</a:t>
            </a:r>
            <a:r>
              <a:rPr lang="ar-SA" sz="3600" b="1" dirty="0" smtClean="0">
                <a:effectLst/>
                <a:latin typeface="Calibri"/>
                <a:ea typeface="Times New Roman"/>
                <a:cs typeface="Simplified Arabic"/>
              </a:rPr>
              <a:t> </a:t>
            </a:r>
            <a:r>
              <a:rPr lang="ar-SA" sz="3600" b="1" dirty="0">
                <a:solidFill>
                  <a:srgbClr val="0000FF"/>
                </a:solidFill>
                <a:ea typeface="Times New Roman"/>
                <a:cs typeface="Simplified Arabic"/>
              </a:rPr>
              <a:t>نوعان من الطبطبة هما:</a:t>
            </a:r>
            <a:endParaRPr lang="en-US" sz="3600" b="1" dirty="0">
              <a:solidFill>
                <a:srgbClr val="0000FF"/>
              </a:solidFill>
              <a:ea typeface="Times New Roman"/>
              <a:cs typeface="Simplified Arabic"/>
            </a:endParaRPr>
          </a:p>
          <a:p>
            <a:pPr marL="342900" lvl="0" indent="-342900">
              <a:lnSpc>
                <a:spcPct val="115000"/>
              </a:lnSpc>
              <a:buFont typeface="Wingdings"/>
              <a:buChar char=""/>
            </a:pPr>
            <a:r>
              <a:rPr lang="ar-SA" sz="3600" b="1" dirty="0">
                <a:solidFill>
                  <a:srgbClr val="0000FF"/>
                </a:solidFill>
                <a:ea typeface="Times New Roman"/>
                <a:cs typeface="Simplified Arabic"/>
              </a:rPr>
              <a:t>الطبطبة العالية</a:t>
            </a:r>
            <a:endParaRPr lang="en-US" sz="3600" b="1" dirty="0">
              <a:solidFill>
                <a:srgbClr val="0000FF"/>
              </a:solidFill>
              <a:ea typeface="Times New Roman"/>
              <a:cs typeface="Simplified Arabic"/>
            </a:endParaRPr>
          </a:p>
          <a:p>
            <a:pPr marL="342900" lvl="0" indent="-342900">
              <a:lnSpc>
                <a:spcPct val="115000"/>
              </a:lnSpc>
              <a:buFont typeface="Wingdings"/>
              <a:buChar char=""/>
            </a:pPr>
            <a:r>
              <a:rPr lang="ar-SA" sz="3600" b="1" dirty="0">
                <a:solidFill>
                  <a:srgbClr val="0000FF"/>
                </a:solidFill>
                <a:ea typeface="Times New Roman"/>
                <a:cs typeface="Simplified Arabic"/>
              </a:rPr>
              <a:t>الطبطبة الواطئة</a:t>
            </a:r>
            <a:endParaRPr lang="en-US" sz="3600" b="1" dirty="0">
              <a:solidFill>
                <a:srgbClr val="0000FF"/>
              </a:solidFill>
              <a:ea typeface="Times New Roman"/>
              <a:cs typeface="Simplified Arabic"/>
            </a:endParaRPr>
          </a:p>
          <a:p>
            <a:pPr algn="just">
              <a:lnSpc>
                <a:spcPct val="115000"/>
              </a:lnSpc>
            </a:pPr>
            <a:r>
              <a:rPr lang="ar-SA" sz="3600" dirty="0" smtClean="0">
                <a:effectLst/>
                <a:latin typeface="Calibri"/>
                <a:ea typeface="Times New Roman"/>
                <a:cs typeface="Simplified Arabic"/>
              </a:rPr>
              <a:t>الطبطبة العالية تستخدم للتقدم بسرعة عند عدم وجود المدافعين أو إذا كان المدافع بعيداً، وتستخدم الطبطبة الواطئة اذا كان المدافع قريباً، ودائماً اجعل جسمك حاجزاً بين الكرة والمدافع لحمايتها من المنافس.</a:t>
            </a:r>
            <a:endParaRPr lang="en-US" sz="3600" dirty="0">
              <a:effectLst/>
              <a:latin typeface="Calibri"/>
              <a:ea typeface="Calibri"/>
              <a:cs typeface="Arial"/>
            </a:endParaRPr>
          </a:p>
        </p:txBody>
      </p:sp>
    </p:spTree>
    <p:extLst>
      <p:ext uri="{BB962C8B-B14F-4D97-AF65-F5344CB8AC3E}">
        <p14:creationId xmlns:p14="http://schemas.microsoft.com/office/powerpoint/2010/main" val="18803966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a:extLst>
              <a:ext uri="{28A0092B-C50C-407E-A947-70E740481C1C}">
                <a14:useLocalDpi xmlns:a14="http://schemas.microsoft.com/office/drawing/2010/main" val="0"/>
              </a:ext>
            </a:extLst>
          </a:blip>
          <a:srcRect/>
          <a:stretch>
            <a:fillRect/>
          </a:stretch>
        </p:blipFill>
        <p:spPr bwMode="auto">
          <a:xfrm>
            <a:off x="755576" y="1106713"/>
            <a:ext cx="3543399" cy="3617952"/>
          </a:xfrm>
          <a:prstGeom prst="rect">
            <a:avLst/>
          </a:prstGeom>
          <a:noFill/>
          <a:ln>
            <a:noFill/>
          </a:ln>
          <a:effectLst>
            <a:outerShdw dist="107763" dir="13500000" algn="ctr" rotWithShape="0">
              <a:srgbClr val="808080">
                <a:alpha val="50000"/>
              </a:srgbClr>
            </a:outerShdw>
          </a:effectLst>
        </p:spPr>
      </p:pic>
      <p:pic>
        <p:nvPicPr>
          <p:cNvPr id="3" name="Picture 2"/>
          <p:cNvPicPr/>
          <p:nvPr/>
        </p:nvPicPr>
        <p:blipFill>
          <a:blip r:embed="rId3">
            <a:extLst>
              <a:ext uri="{28A0092B-C50C-407E-A947-70E740481C1C}">
                <a14:useLocalDpi xmlns:a14="http://schemas.microsoft.com/office/drawing/2010/main" val="0"/>
              </a:ext>
            </a:extLst>
          </a:blip>
          <a:srcRect/>
          <a:stretch>
            <a:fillRect/>
          </a:stretch>
        </p:blipFill>
        <p:spPr bwMode="auto">
          <a:xfrm>
            <a:off x="4608632" y="1125451"/>
            <a:ext cx="3543399" cy="3617952"/>
          </a:xfrm>
          <a:prstGeom prst="rect">
            <a:avLst/>
          </a:prstGeom>
          <a:noFill/>
          <a:ln>
            <a:noFill/>
          </a:ln>
          <a:effectLst>
            <a:outerShdw dist="107763" dir="13500000" algn="ctr" rotWithShape="0">
              <a:srgbClr val="808080">
                <a:alpha val="50000"/>
              </a:srgbClr>
            </a:outerShdw>
          </a:effectLst>
        </p:spPr>
      </p:pic>
      <p:sp>
        <p:nvSpPr>
          <p:cNvPr id="4" name="Rectangle 3"/>
          <p:cNvSpPr/>
          <p:nvPr/>
        </p:nvSpPr>
        <p:spPr>
          <a:xfrm>
            <a:off x="5292080" y="4975381"/>
            <a:ext cx="2375970" cy="708656"/>
          </a:xfrm>
          <a:prstGeom prst="rect">
            <a:avLst/>
          </a:prstGeom>
        </p:spPr>
        <p:txBody>
          <a:bodyPr wrap="none">
            <a:spAutoFit/>
          </a:bodyPr>
          <a:lstStyle/>
          <a:p>
            <a:pPr lvl="0">
              <a:lnSpc>
                <a:spcPct val="115000"/>
              </a:lnSpc>
            </a:pPr>
            <a:r>
              <a:rPr lang="ar-SA" sz="3600" b="1" dirty="0">
                <a:solidFill>
                  <a:srgbClr val="0000FF"/>
                </a:solidFill>
                <a:ea typeface="Times New Roman"/>
                <a:cs typeface="Simplified Arabic"/>
              </a:rPr>
              <a:t>الطبطبة العالية</a:t>
            </a:r>
            <a:endParaRPr lang="en-US" sz="3600" b="1" dirty="0">
              <a:solidFill>
                <a:srgbClr val="0000FF"/>
              </a:solidFill>
              <a:ea typeface="Times New Roman"/>
              <a:cs typeface="Simplified Arabic"/>
            </a:endParaRPr>
          </a:p>
        </p:txBody>
      </p:sp>
      <p:sp>
        <p:nvSpPr>
          <p:cNvPr id="5" name="Rectangle 4"/>
          <p:cNvSpPr/>
          <p:nvPr/>
        </p:nvSpPr>
        <p:spPr>
          <a:xfrm>
            <a:off x="1290398" y="4975381"/>
            <a:ext cx="2473754" cy="708656"/>
          </a:xfrm>
          <a:prstGeom prst="rect">
            <a:avLst/>
          </a:prstGeom>
        </p:spPr>
        <p:txBody>
          <a:bodyPr wrap="none">
            <a:spAutoFit/>
          </a:bodyPr>
          <a:lstStyle/>
          <a:p>
            <a:pPr lvl="0">
              <a:lnSpc>
                <a:spcPct val="115000"/>
              </a:lnSpc>
            </a:pPr>
            <a:r>
              <a:rPr lang="ar-SA" sz="3600" b="1" dirty="0">
                <a:solidFill>
                  <a:srgbClr val="0000FF"/>
                </a:solidFill>
                <a:ea typeface="Times New Roman"/>
                <a:cs typeface="Simplified Arabic"/>
              </a:rPr>
              <a:t>الطبطبة الواطئة</a:t>
            </a:r>
            <a:endParaRPr lang="en-US" sz="3600" b="1" dirty="0">
              <a:solidFill>
                <a:srgbClr val="0000FF"/>
              </a:solidFill>
              <a:ea typeface="Times New Roman"/>
              <a:cs typeface="Simplified Arabic"/>
            </a:endParaRPr>
          </a:p>
        </p:txBody>
      </p:sp>
    </p:spTree>
    <p:extLst>
      <p:ext uri="{BB962C8B-B14F-4D97-AF65-F5344CB8AC3E}">
        <p14:creationId xmlns:p14="http://schemas.microsoft.com/office/powerpoint/2010/main" val="364706138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83</TotalTime>
  <Words>355</Words>
  <Application>Microsoft Office PowerPoint</Application>
  <PresentationFormat>On-screen Show (4:3)</PresentationFormat>
  <Paragraphs>27</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NewsPrint</vt:lpstr>
      <vt:lpstr>PowerPoint Presentation</vt:lpstr>
      <vt:lpstr>PowerPoint Presentation</vt:lpstr>
      <vt:lpstr>PowerPoint Presentation</vt:lpstr>
      <vt:lpstr>PowerPoint Presentation</vt:lpstr>
      <vt:lpstr>PowerPoint Presentation</vt:lpstr>
    </vt:vector>
  </TitlesOfParts>
  <Company>SACC - ANAS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dc:creator>
  <cp:lastModifiedBy>Ali</cp:lastModifiedBy>
  <cp:revision>3</cp:revision>
  <dcterms:created xsi:type="dcterms:W3CDTF">2018-12-10T11:06:22Z</dcterms:created>
  <dcterms:modified xsi:type="dcterms:W3CDTF">2018-12-10T12:30:13Z</dcterms:modified>
</cp:coreProperties>
</file>